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4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77" r:id="rId4"/>
    <p:sldId id="261" r:id="rId5"/>
    <p:sldId id="280" r:id="rId6"/>
    <p:sldId id="281" r:id="rId7"/>
    <p:sldId id="276" r:id="rId8"/>
    <p:sldId id="265" r:id="rId9"/>
    <p:sldId id="258" r:id="rId10"/>
    <p:sldId id="257" r:id="rId11"/>
    <p:sldId id="269" r:id="rId12"/>
    <p:sldId id="270" r:id="rId13"/>
    <p:sldId id="271" r:id="rId14"/>
    <p:sldId id="268" r:id="rId15"/>
    <p:sldId id="267" r:id="rId16"/>
    <p:sldId id="273" r:id="rId17"/>
    <p:sldId id="274" r:id="rId18"/>
    <p:sldId id="275" r:id="rId19"/>
    <p:sldId id="272" r:id="rId20"/>
    <p:sldId id="259" r:id="rId21"/>
    <p:sldId id="263" r:id="rId22"/>
    <p:sldId id="278" r:id="rId23"/>
    <p:sldId id="264" r:id="rId24"/>
  </p:sldIdLst>
  <p:sldSz cx="9753600" cy="7315200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Arim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ibre Baskerville" panose="020B0604020202020204" charset="0"/>
      <p:regular r:id="rId38"/>
      <p:bold r:id="rId39"/>
      <p:italic r:id="rId40"/>
    </p:embeddedFont>
    <p:embeddedFont>
      <p:font typeface="Montserrat Classic" panose="020B0604020202020204" charset="0"/>
      <p:regular r:id="rId41"/>
      <p:bold r:id="rId42"/>
    </p:embeddedFont>
    <p:embeddedFont>
      <p:font typeface="Montserrat Light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07" autoAdjust="0"/>
  </p:normalViewPr>
  <p:slideViewPr>
    <p:cSldViewPr>
      <p:cViewPr varScale="1">
        <p:scale>
          <a:sx n="101" d="100"/>
          <a:sy n="101" d="100"/>
        </p:scale>
        <p:origin x="10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customXml" Target="../customXml/item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3D613-65B8-4976-A1A4-6EB64E867D6A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02F8F-72BB-45C1-8E47-530F479FA2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885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2F8F-72BB-45C1-8E47-530F479FA26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249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2F8F-72BB-45C1-8E47-530F479FA26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44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2F8F-72BB-45C1-8E47-530F479FA26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75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2F8F-72BB-45C1-8E47-530F479FA26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70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02F8F-72BB-45C1-8E47-530F479FA26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22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655" y="1072800"/>
            <a:ext cx="9874144" cy="301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6400" spc="1280" dirty="0">
                <a:solidFill>
                  <a:srgbClr val="F2F2F2"/>
                </a:solidFill>
                <a:latin typeface="Montserrat Classic"/>
              </a:rPr>
              <a:t>AGUA</a:t>
            </a:r>
            <a:r>
              <a:rPr lang="en-US" sz="6399" spc="1279" dirty="0">
                <a:solidFill>
                  <a:srgbClr val="F2F2F2"/>
                </a:solidFill>
                <a:latin typeface="Montserrat Classic"/>
              </a:rPr>
              <a:t> SOSTENIBLE</a:t>
            </a:r>
          </a:p>
          <a:p>
            <a:pPr algn="l">
              <a:lnSpc>
                <a:spcPts val="8000"/>
              </a:lnSpc>
            </a:pPr>
            <a:endParaRPr lang="en-US" sz="6399" spc="1279" dirty="0">
              <a:solidFill>
                <a:srgbClr val="F2F2F2"/>
              </a:solidFill>
              <a:latin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5655" y="3746100"/>
            <a:ext cx="3999923" cy="60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5" dirty="0">
                <a:solidFill>
                  <a:srgbClr val="FFFFFF"/>
                </a:solidFill>
                <a:latin typeface="Arimo"/>
              </a:rPr>
              <a:t>AGUA DE CALIDAD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72200" y="304800"/>
            <a:ext cx="3264016" cy="852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5800" y="2699645"/>
            <a:ext cx="4523302" cy="1915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pc="18" dirty="0">
                <a:solidFill>
                  <a:schemeClr val="bg1"/>
                </a:solidFill>
                <a:latin typeface="Montserrat Light"/>
              </a:rPr>
              <a:t>Fuente sostenible que purifica el agua de la Red y ofrece agua de gran calidad con solo pulsar un botón.</a:t>
            </a:r>
          </a:p>
          <a:p>
            <a:pPr algn="ctr">
              <a:lnSpc>
                <a:spcPts val="2253"/>
              </a:lnSpc>
            </a:pPr>
            <a:r>
              <a:rPr lang="es-ES" spc="18" dirty="0">
                <a:solidFill>
                  <a:schemeClr val="bg1"/>
                </a:solidFill>
                <a:latin typeface="Montserrat Light"/>
              </a:rPr>
              <a:t>Con sensor de detección de fugas.</a:t>
            </a:r>
          </a:p>
          <a:p>
            <a:pPr algn="ctr">
              <a:lnSpc>
                <a:spcPts val="2253"/>
              </a:lnSpc>
            </a:pPr>
            <a:r>
              <a:rPr lang="es-ES" spc="18" dirty="0">
                <a:solidFill>
                  <a:schemeClr val="bg1"/>
                </a:solidFill>
                <a:latin typeface="Montserrat Light"/>
              </a:rPr>
              <a:t>Monitor LED control Temperatura y</a:t>
            </a:r>
          </a:p>
          <a:p>
            <a:pPr algn="ctr">
              <a:lnSpc>
                <a:spcPts val="2253"/>
              </a:lnSpc>
            </a:pPr>
            <a:r>
              <a:rPr lang="es-ES" spc="18" dirty="0">
                <a:solidFill>
                  <a:schemeClr val="bg1"/>
                </a:solidFill>
                <a:latin typeface="Montserrat Light"/>
              </a:rPr>
              <a:t>Sistema de bloqueo del Agua caliente.</a:t>
            </a:r>
          </a:p>
          <a:p>
            <a:endParaRPr lang="en-US" sz="950" i="1" spc="47" dirty="0">
              <a:solidFill>
                <a:srgbClr val="F2F2F2"/>
              </a:solidFill>
              <a:latin typeface="Montserrat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48400" y="1143000"/>
            <a:ext cx="2328168" cy="54664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9155189-FBD2-4454-ACB7-2E3F28B0E162}"/>
              </a:ext>
            </a:extLst>
          </p:cNvPr>
          <p:cNvSpPr txBox="1"/>
          <p:nvPr/>
        </p:nvSpPr>
        <p:spPr>
          <a:xfrm>
            <a:off x="2209800" y="1676400"/>
            <a:ext cx="10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FC 400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860" y="952809"/>
            <a:ext cx="8183880" cy="5640395"/>
          </a:xfrm>
          <a:prstGeom prst="rect">
            <a:avLst/>
          </a:prstGeom>
          <a:solidFill>
            <a:srgbClr val="292929"/>
          </a:solidFill>
        </p:spPr>
      </p:sp>
      <p:grpSp>
        <p:nvGrpSpPr>
          <p:cNvPr id="3" name="Group 3"/>
          <p:cNvGrpSpPr/>
          <p:nvPr/>
        </p:nvGrpSpPr>
        <p:grpSpPr>
          <a:xfrm>
            <a:off x="1015660" y="2895600"/>
            <a:ext cx="3570657" cy="2716641"/>
            <a:chOff x="0" y="-19049"/>
            <a:chExt cx="4258481" cy="35752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49"/>
              <a:ext cx="3804088" cy="3575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pc="18" dirty="0">
                  <a:solidFill>
                    <a:schemeClr val="bg1"/>
                  </a:solidFill>
                  <a:latin typeface="Montserrat Light"/>
                </a:rPr>
                <a:t>Fuente que purifica el agua de la Red  mediante y ofrece agua de gran calidad con solo pulsar un botón. Con frontal táctil  intuitivo, control del volumen dispensado y sistema de ahorro nocturno</a:t>
              </a:r>
            </a:p>
            <a:p>
              <a:pPr eaLnBrk="0" fontAlgn="ctr" hangingPunct="0">
                <a:lnSpc>
                  <a:spcPct val="4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br>
                <a:rPr lang="es-ES" altLang="es-ES" sz="1600" b="1" dirty="0">
                  <a:solidFill>
                    <a:srgbClr val="00567D"/>
                  </a:solidFill>
                  <a:latin typeface="Arial" pitchFamily="34" charset="0"/>
                  <a:cs typeface="Times New Roman" pitchFamily="18" charset="0"/>
                </a:rPr>
              </a:br>
              <a:endParaRPr lang="es-ES" altLang="es-ES" sz="16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2500"/>
              <a:ext cx="4258481" cy="13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"/>
                </a:lnSpc>
              </a:pPr>
              <a:endParaRPr/>
            </a:p>
          </p:txBody>
        </p:sp>
      </p:grpSp>
      <p:pic>
        <p:nvPicPr>
          <p:cNvPr id="7" name="3 Imagen">
            <a:extLst>
              <a:ext uri="{FF2B5EF4-FFF2-40B4-BE49-F238E27FC236}">
                <a16:creationId xmlns:a16="http://schemas.microsoft.com/office/drawing/2014/main" id="{1ABE781F-9C58-4A60-B71E-DE6096F27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646" y="2526427"/>
            <a:ext cx="3944769" cy="326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6D7E3A5-FCB5-46A7-A671-6459F0055A47}"/>
              </a:ext>
            </a:extLst>
          </p:cNvPr>
          <p:cNvSpPr txBox="1"/>
          <p:nvPr/>
        </p:nvSpPr>
        <p:spPr>
          <a:xfrm>
            <a:off x="1981200" y="173953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 Light" panose="020B0604020202020204" charset="0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188830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86898" y="2632640"/>
            <a:ext cx="4523302" cy="1680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spc="18" dirty="0">
                <a:solidFill>
                  <a:schemeClr val="bg1"/>
                </a:solidFill>
                <a:latin typeface="Montserrat Light"/>
              </a:rPr>
              <a:t>Fuentes sostenibles que purifican el agua de la Red y ofrecen agua de gran calidad con solo pulsar un botón.</a:t>
            </a:r>
          </a:p>
          <a:p>
            <a:pPr algn="l">
              <a:lnSpc>
                <a:spcPts val="1805"/>
              </a:lnSpc>
            </a:pPr>
            <a:endParaRPr lang="en-US" sz="950" i="1" spc="47" dirty="0">
              <a:solidFill>
                <a:srgbClr val="F2F2F2"/>
              </a:solidFill>
              <a:latin typeface="Montserrat Light"/>
            </a:endParaRPr>
          </a:p>
        </p:txBody>
      </p:sp>
      <p:pic>
        <p:nvPicPr>
          <p:cNvPr id="4" name="25 Imagen">
            <a:extLst>
              <a:ext uri="{FF2B5EF4-FFF2-40B4-BE49-F238E27FC236}">
                <a16:creationId xmlns:a16="http://schemas.microsoft.com/office/drawing/2014/main" id="{BC38DD11-A305-46B2-BCCD-442159DF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01" y="838200"/>
            <a:ext cx="325519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7678DC-A4D2-474F-98E3-676B0BBEF81F}"/>
              </a:ext>
            </a:extLst>
          </p:cNvPr>
          <p:cNvSpPr txBox="1"/>
          <p:nvPr/>
        </p:nvSpPr>
        <p:spPr>
          <a:xfrm>
            <a:off x="1828800" y="1447800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Montserrat Light" panose="020B0604020202020204" charset="0"/>
              </a:rPr>
              <a:t>Elegance</a:t>
            </a:r>
          </a:p>
        </p:txBody>
      </p:sp>
    </p:spTree>
    <p:extLst>
      <p:ext uri="{BB962C8B-B14F-4D97-AF65-F5344CB8AC3E}">
        <p14:creationId xmlns:p14="http://schemas.microsoft.com/office/powerpoint/2010/main" val="102953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860" y="952809"/>
            <a:ext cx="8183880" cy="5640395"/>
          </a:xfrm>
          <a:prstGeom prst="rect">
            <a:avLst/>
          </a:prstGeom>
          <a:solidFill>
            <a:srgbClr val="292929"/>
          </a:solidFill>
        </p:spPr>
      </p:sp>
      <p:grpSp>
        <p:nvGrpSpPr>
          <p:cNvPr id="3" name="Group 3"/>
          <p:cNvGrpSpPr/>
          <p:nvPr/>
        </p:nvGrpSpPr>
        <p:grpSpPr>
          <a:xfrm>
            <a:off x="1306143" y="2975256"/>
            <a:ext cx="3570657" cy="2568524"/>
            <a:chOff x="0" y="-19049"/>
            <a:chExt cx="4258481" cy="33802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49"/>
              <a:ext cx="4258481" cy="3380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pc="18" dirty="0">
                  <a:solidFill>
                    <a:schemeClr val="bg1"/>
                  </a:solidFill>
                  <a:latin typeface="Montserrat Light"/>
                </a:rPr>
                <a:t>Fuentes sostenibles que purifican el agua de la Red y ofrecen agua de gran calidad con solo pulsar un botón.</a:t>
              </a:r>
            </a:p>
            <a:p>
              <a:pPr algn="ctr" eaLnBrk="0" fontAlgn="ctr" hangingPunct="0">
                <a:defRPr/>
              </a:pPr>
              <a:r>
                <a:rPr lang="es-ES" dirty="0">
                  <a:solidFill>
                    <a:schemeClr val="bg1"/>
                  </a:solidFill>
                  <a:latin typeface="Montserrat Light" panose="020B0604020202020204" charset="0"/>
                </a:rPr>
                <a:t>Con Indicador de calidad del agua, sistema detección fugas y aviso de cambio de filtros</a:t>
              </a:r>
            </a:p>
            <a:p>
              <a:pPr algn="ctr">
                <a:lnSpc>
                  <a:spcPts val="2253"/>
                </a:lnSpc>
              </a:pPr>
              <a:endParaRPr lang="en-US" spc="18" dirty="0">
                <a:solidFill>
                  <a:schemeClr val="bg1"/>
                </a:solidFill>
                <a:latin typeface="Montserrat Light"/>
              </a:endParaRPr>
            </a:p>
            <a:p>
              <a:pPr algn="ctr">
                <a:lnSpc>
                  <a:spcPts val="2253"/>
                </a:lnSpc>
              </a:pPr>
              <a:endParaRPr lang="en-US" sz="1669" spc="333" dirty="0">
                <a:solidFill>
                  <a:srgbClr val="F2F2F2"/>
                </a:solidFill>
                <a:latin typeface="Montserrat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2500"/>
              <a:ext cx="4258481" cy="13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"/>
                </a:lnSpc>
              </a:pPr>
              <a:endParaRPr/>
            </a:p>
          </p:txBody>
        </p:sp>
      </p:grpSp>
      <p:pic>
        <p:nvPicPr>
          <p:cNvPr id="8" name="1 Imagen">
            <a:extLst>
              <a:ext uri="{FF2B5EF4-FFF2-40B4-BE49-F238E27FC236}">
                <a16:creationId xmlns:a16="http://schemas.microsoft.com/office/drawing/2014/main" id="{ED0815E0-C008-4FC3-ABD6-6352051DB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92" y="1785898"/>
            <a:ext cx="5446712" cy="408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8B6CB1-68D4-4736-BA33-F56204DE0B67}"/>
              </a:ext>
            </a:extLst>
          </p:cNvPr>
          <p:cNvSpPr txBox="1"/>
          <p:nvPr/>
        </p:nvSpPr>
        <p:spPr>
          <a:xfrm>
            <a:off x="1981200" y="170242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Montserrat Light" panose="020B0604020202020204" charset="0"/>
              </a:rPr>
              <a:t>Innova</a:t>
            </a:r>
          </a:p>
        </p:txBody>
      </p:sp>
    </p:spTree>
    <p:extLst>
      <p:ext uri="{BB962C8B-B14F-4D97-AF65-F5344CB8AC3E}">
        <p14:creationId xmlns:p14="http://schemas.microsoft.com/office/powerpoint/2010/main" val="256130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FBF0C70-C59B-4F65-B3BB-FE499B43FC9A}"/>
              </a:ext>
            </a:extLst>
          </p:cNvPr>
          <p:cNvSpPr txBox="1"/>
          <p:nvPr/>
        </p:nvSpPr>
        <p:spPr>
          <a:xfrm>
            <a:off x="304800" y="2133600"/>
            <a:ext cx="6477000" cy="221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Nuestras Fuentes</a:t>
            </a:r>
          </a:p>
          <a:p>
            <a:pPr algn="l">
              <a:lnSpc>
                <a:spcPts val="4320"/>
              </a:lnSpc>
            </a:pPr>
            <a:endParaRPr lang="en-US" sz="4800" b="1" spc="640" dirty="0">
              <a:solidFill>
                <a:srgbClr val="F2F2F2"/>
              </a:solidFill>
              <a:latin typeface="Montserrat Light"/>
            </a:endParaRPr>
          </a:p>
          <a:p>
            <a:pPr algn="l">
              <a:lnSpc>
                <a:spcPts val="432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Para HORECA</a:t>
            </a:r>
          </a:p>
        </p:txBody>
      </p:sp>
      <p:pic>
        <p:nvPicPr>
          <p:cNvPr id="4" name="21 Imagen">
            <a:extLst>
              <a:ext uri="{FF2B5EF4-FFF2-40B4-BE49-F238E27FC236}">
                <a16:creationId xmlns:a16="http://schemas.microsoft.com/office/drawing/2014/main" id="{A576A24B-3169-4500-A430-B677CAE0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36"/>
          <a:stretch>
            <a:fillRect/>
          </a:stretch>
        </p:blipFill>
        <p:spPr bwMode="auto">
          <a:xfrm>
            <a:off x="7315200" y="2545115"/>
            <a:ext cx="1752600" cy="477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51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974933"/>
            <a:ext cx="8183880" cy="5640395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6146" name="Picture 2" descr="http://aguakmzero.com/wp-content/uploads/2017/05/fuentes-horeca01-e1495117986652.png">
            <a:extLst>
              <a:ext uri="{FF2B5EF4-FFF2-40B4-BE49-F238E27FC236}">
                <a16:creationId xmlns:a16="http://schemas.microsoft.com/office/drawing/2014/main" id="{A4A8ACD1-D203-42BE-B0E6-51F17BFE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744181"/>
            <a:ext cx="381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92B9440-8140-404B-91BD-33BCE9C1B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639672"/>
            <a:ext cx="726161" cy="4975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2D2D2D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   PRODUCCIÓN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           GAS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      AMBIENTE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          FRÍA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   ELECTRÓNICA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Open Sans"/>
              </a:rPr>
              <a:t>CONTROL VOLUMEN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2D2D2D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 descr="http://laresistencia.es/clientes/kmzero/wp-content/uploads/2017/05/iconos-65l.png">
            <a:extLst>
              <a:ext uri="{FF2B5EF4-FFF2-40B4-BE49-F238E27FC236}">
                <a16:creationId xmlns:a16="http://schemas.microsoft.com/office/drawing/2014/main" id="{F30E0E96-B47F-4B68-9BB9-8D122DE4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05" y="2293406"/>
            <a:ext cx="571500" cy="571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149" name="Picture 5" descr="http://laresistencia.es/clientes/kmzero/wp-content/uploads/2017/05/icono-agua-gotas.png">
            <a:extLst>
              <a:ext uri="{FF2B5EF4-FFF2-40B4-BE49-F238E27FC236}">
                <a16:creationId xmlns:a16="http://schemas.microsoft.com/office/drawing/2014/main" id="{E83C2323-A6AE-4926-B96A-915667F85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80" y="5422214"/>
            <a:ext cx="571500" cy="571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150" name="Picture 6" descr="http://laresistencia.es/clientes/kmzero/wp-content/uploads/2017/05/icono-gota-agua.png">
            <a:extLst>
              <a:ext uri="{FF2B5EF4-FFF2-40B4-BE49-F238E27FC236}">
                <a16:creationId xmlns:a16="http://schemas.microsoft.com/office/drawing/2014/main" id="{D5AD1317-C7B6-407D-95B2-7526E919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80" y="4800364"/>
            <a:ext cx="571500" cy="571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151" name="Picture 7" descr="http://laresistencia.es/clientes/kmzero/wp-content/uploads/2017/05/icono-gota-agua-fria.png">
            <a:extLst>
              <a:ext uri="{FF2B5EF4-FFF2-40B4-BE49-F238E27FC236}">
                <a16:creationId xmlns:a16="http://schemas.microsoft.com/office/drawing/2014/main" id="{B03C00F2-434F-44E7-A6BB-FE2127B6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80" y="3542086"/>
            <a:ext cx="571500" cy="5715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152" name="Picture 8" descr="http://laresistencia.es/clientes/kmzero/wp-content/uploads/2017/05/iconos-electronica.png">
            <a:extLst>
              <a:ext uri="{FF2B5EF4-FFF2-40B4-BE49-F238E27FC236}">
                <a16:creationId xmlns:a16="http://schemas.microsoft.com/office/drawing/2014/main" id="{3AFB47C2-684B-4F9D-B11C-102B50F8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05" y="2905434"/>
            <a:ext cx="571500" cy="571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6153" name="Picture 9" descr="http://laresistencia.es/clientes/kmzero/wp-content/uploads/2017/05/iconos-volumen.png">
            <a:extLst>
              <a:ext uri="{FF2B5EF4-FFF2-40B4-BE49-F238E27FC236}">
                <a16:creationId xmlns:a16="http://schemas.microsoft.com/office/drawing/2014/main" id="{C094CF49-1458-4C3C-8165-1F0275F68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80" y="4178514"/>
            <a:ext cx="571500" cy="5715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ECA9DF2-AA15-40FD-AAAA-1B0D3AA40B57}"/>
              </a:ext>
            </a:extLst>
          </p:cNvPr>
          <p:cNvSpPr txBox="1"/>
          <p:nvPr/>
        </p:nvSpPr>
        <p:spPr>
          <a:xfrm>
            <a:off x="1231040" y="1392000"/>
            <a:ext cx="370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Columbia HG 65 Fuente de Agua Pura</a:t>
            </a:r>
          </a:p>
        </p:txBody>
      </p:sp>
    </p:spTree>
    <p:extLst>
      <p:ext uri="{BB962C8B-B14F-4D97-AF65-F5344CB8AC3E}">
        <p14:creationId xmlns:p14="http://schemas.microsoft.com/office/powerpoint/2010/main" val="114608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860" y="952809"/>
            <a:ext cx="8183880" cy="5640395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7170" name="Picture 2" descr="http://aguakmzero.com/wp-content/uploads/2017/04/fuentes-oficina02-e1494933394215.jpg">
            <a:extLst>
              <a:ext uri="{FF2B5EF4-FFF2-40B4-BE49-F238E27FC236}">
                <a16:creationId xmlns:a16="http://schemas.microsoft.com/office/drawing/2014/main" id="{52A1CCA8-8E7F-4CC6-8CC5-E36D83B7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295216"/>
            <a:ext cx="3810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E1FFC07-89E8-4CD6-8093-7C00AD12E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297929"/>
            <a:ext cx="674865" cy="4236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    PRODUCCIÓN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             GAS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       AMBIENTE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           FRÍA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MECÁNICA</a:t>
            </a: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2D2D2D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2" name="Picture 4" descr="http://laresistencia.es/clientes/kmzero/wp-content/uploads/2017/05/icono-45l-gris.png">
            <a:extLst>
              <a:ext uri="{FF2B5EF4-FFF2-40B4-BE49-F238E27FC236}">
                <a16:creationId xmlns:a16="http://schemas.microsoft.com/office/drawing/2014/main" id="{1D5D5F16-84D4-4EB0-ADFE-CE38744FF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79558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http://laresistencia.es/clientes/kmzero/wp-content/uploads/2017/05/icono-agua-gota-griss.png">
            <a:extLst>
              <a:ext uri="{FF2B5EF4-FFF2-40B4-BE49-F238E27FC236}">
                <a16:creationId xmlns:a16="http://schemas.microsoft.com/office/drawing/2014/main" id="{69FE3C28-8DB2-4E9A-B9B4-7DA03B1F1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3497262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laresistencia.es/clientes/kmzero/wp-content/uploads/2017/05/icono-gota-agua-gris.png">
            <a:extLst>
              <a:ext uri="{FF2B5EF4-FFF2-40B4-BE49-F238E27FC236}">
                <a16:creationId xmlns:a16="http://schemas.microsoft.com/office/drawing/2014/main" id="{8BD693F5-D776-4724-BBD9-36D49060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419735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://laresistencia.es/clientes/kmzero/wp-content/uploads/2017/05/icono-gota-agua-fria-gris.png">
            <a:extLst>
              <a:ext uri="{FF2B5EF4-FFF2-40B4-BE49-F238E27FC236}">
                <a16:creationId xmlns:a16="http://schemas.microsoft.com/office/drawing/2014/main" id="{D6269E11-0932-45D1-889D-7733B081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489902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laresistencia.es/clientes/kmzero/wp-content/uploads/2017/05/iconos-mecanica-gris.png">
            <a:extLst>
              <a:ext uri="{FF2B5EF4-FFF2-40B4-BE49-F238E27FC236}">
                <a16:creationId xmlns:a16="http://schemas.microsoft.com/office/drawing/2014/main" id="{D650600F-037C-45D2-A833-0CBF323D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560070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C8A7BC-A289-475E-A6F7-ECC90B9D0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1462605"/>
            <a:ext cx="4474852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7453" y="990600"/>
            <a:ext cx="8183880" cy="5640395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TextBox 5"/>
          <p:cNvSpPr txBox="1"/>
          <p:nvPr/>
        </p:nvSpPr>
        <p:spPr>
          <a:xfrm>
            <a:off x="685800" y="4071212"/>
            <a:ext cx="3570657" cy="10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"/>
              </a:lnSpc>
            </a:pPr>
            <a:endParaRPr/>
          </a:p>
        </p:txBody>
      </p:sp>
      <p:pic>
        <p:nvPicPr>
          <p:cNvPr id="8196" name="Picture 4" descr="http://aguakmzero.com/wp-content/uploads/2017/05/columbiahg120es-e1495202271689.jpg">
            <a:extLst>
              <a:ext uri="{FF2B5EF4-FFF2-40B4-BE49-F238E27FC236}">
                <a16:creationId xmlns:a16="http://schemas.microsoft.com/office/drawing/2014/main" id="{2369236C-4941-4C1E-A43F-3EAE77F6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76350"/>
            <a:ext cx="1962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1427B2-BE32-4D6C-B6D4-954A475A8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00462"/>
            <a:ext cx="9753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75D61-4C6E-49B8-8C6C-23861CF24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45672"/>
            <a:ext cx="4259179" cy="232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2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Montserrat"/>
              </a:rPr>
              <a:t>COLUMBIA HG 120 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1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Características</a:t>
            </a: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Fuente de agua pura y filtrada para colectividades y restaurantes medianos.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9" name="Picture 7" descr="http://laresistencia.es/clientes/kmzero/wp-content/uploads/2017/05/iconos-120l.png">
            <a:extLst>
              <a:ext uri="{FF2B5EF4-FFF2-40B4-BE49-F238E27FC236}">
                <a16:creationId xmlns:a16="http://schemas.microsoft.com/office/drawing/2014/main" id="{2C042E62-95F0-481E-89B9-50E79DD3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28" y="433715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laresistencia.es/clientes/kmzero/wp-content/uploads/2017/05/icono-agua-gota-griss.png">
            <a:extLst>
              <a:ext uri="{FF2B5EF4-FFF2-40B4-BE49-F238E27FC236}">
                <a16:creationId xmlns:a16="http://schemas.microsoft.com/office/drawing/2014/main" id="{323CCA09-8052-4E13-B751-796F9E69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32" y="433715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://laresistencia.es/clientes/kmzero/wp-content/uploads/2017/05/icono-gota-agua-gris.png">
            <a:extLst>
              <a:ext uri="{FF2B5EF4-FFF2-40B4-BE49-F238E27FC236}">
                <a16:creationId xmlns:a16="http://schemas.microsoft.com/office/drawing/2014/main" id="{A8EEA979-2E77-448D-AD52-7BD16E50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04" y="4329383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laresistencia.es/clientes/kmzero/wp-content/uploads/2017/05/icono-gota-agua-fria-gris.png">
            <a:extLst>
              <a:ext uri="{FF2B5EF4-FFF2-40B4-BE49-F238E27FC236}">
                <a16:creationId xmlns:a16="http://schemas.microsoft.com/office/drawing/2014/main" id="{E79AA7F3-77FB-4114-A56E-E62CDB61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28" y="4329383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http://laresistencia.es/clientes/kmzero/wp-content/uploads/2017/05/iconos-electronica-gris.png">
            <a:extLst>
              <a:ext uri="{FF2B5EF4-FFF2-40B4-BE49-F238E27FC236}">
                <a16:creationId xmlns:a16="http://schemas.microsoft.com/office/drawing/2014/main" id="{1D75967C-2E18-4CD9-A7DA-60B8CD35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32" y="4329383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8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FBF0C70-C59B-4F65-B3BB-FE499B43FC9A}"/>
              </a:ext>
            </a:extLst>
          </p:cNvPr>
          <p:cNvSpPr txBox="1"/>
          <p:nvPr/>
        </p:nvSpPr>
        <p:spPr>
          <a:xfrm>
            <a:off x="457200" y="1981200"/>
            <a:ext cx="6553200" cy="3199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Nuestras</a:t>
            </a:r>
          </a:p>
          <a:p>
            <a:pPr algn="l">
              <a:lnSpc>
                <a:spcPct val="15000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Botellas Personalizadas</a:t>
            </a:r>
          </a:p>
        </p:txBody>
      </p:sp>
      <p:pic>
        <p:nvPicPr>
          <p:cNvPr id="4" name="21 Imagen">
            <a:extLst>
              <a:ext uri="{FF2B5EF4-FFF2-40B4-BE49-F238E27FC236}">
                <a16:creationId xmlns:a16="http://schemas.microsoft.com/office/drawing/2014/main" id="{A576A24B-3169-4500-A430-B677CAE0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36"/>
          <a:stretch>
            <a:fillRect/>
          </a:stretch>
        </p:blipFill>
        <p:spPr bwMode="auto">
          <a:xfrm>
            <a:off x="7315200" y="2545115"/>
            <a:ext cx="1752600" cy="477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12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860" y="837402"/>
            <a:ext cx="8183880" cy="5640395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" name="TextBox 5"/>
          <p:cNvSpPr txBox="1"/>
          <p:nvPr/>
        </p:nvSpPr>
        <p:spPr>
          <a:xfrm>
            <a:off x="646355" y="3355562"/>
            <a:ext cx="3570657" cy="10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"/>
              </a:lnSpc>
            </a:pPr>
            <a:endParaRPr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C3CD7DF-1C02-4FA5-9E32-2ABCEDDD9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30" y="882431"/>
            <a:ext cx="3758841" cy="460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313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2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Montserrat"/>
              </a:rPr>
              <a:t>BRENVA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Botellas de cristal personalizables, fabricada en cristal de alta calidad</a:t>
            </a: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y transparencia, de agua pura y filtrada para tu bar o restaurante.</a:t>
            </a: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Disponible para 50 y 75 cl. Disponible con y sin gas.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2D2D2D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http://laresistencia.es/clientes/kmzero/wp-content/uploads/2017/05/iconos-50ml.png">
            <a:extLst>
              <a:ext uri="{FF2B5EF4-FFF2-40B4-BE49-F238E27FC236}">
                <a16:creationId xmlns:a16="http://schemas.microsoft.com/office/drawing/2014/main" id="{6D7F607E-6F77-45A7-BEFD-DB2F00DC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943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http://laresistencia.es/clientes/kmzero/wp-content/uploads/2017/05/iconos-75ml.png">
            <a:extLst>
              <a:ext uri="{FF2B5EF4-FFF2-40B4-BE49-F238E27FC236}">
                <a16:creationId xmlns:a16="http://schemas.microsoft.com/office/drawing/2014/main" id="{3C4C65E0-F771-4DD9-B565-7461CC18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559554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laresistencia.es/clientes/kmzero/wp-content/uploads/2017/05/icono-agua-gota-griss.png">
            <a:extLst>
              <a:ext uri="{FF2B5EF4-FFF2-40B4-BE49-F238E27FC236}">
                <a16:creationId xmlns:a16="http://schemas.microsoft.com/office/drawing/2014/main" id="{816FD24E-F84C-45A6-9BB9-F86AB70D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5600106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laresistencia.es/clientes/kmzero/wp-content/uploads/2017/05/iconos-vaso-gris.png">
            <a:extLst>
              <a:ext uri="{FF2B5EF4-FFF2-40B4-BE49-F238E27FC236}">
                <a16:creationId xmlns:a16="http://schemas.microsoft.com/office/drawing/2014/main" id="{6B3FEF44-B5BF-4D6F-8E29-A7E693C4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60070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laresistencia.es/clientes/kmzero/wp-content/uploads/2017/05/iconos-eco-gris02.png">
            <a:extLst>
              <a:ext uri="{FF2B5EF4-FFF2-40B4-BE49-F238E27FC236}">
                <a16:creationId xmlns:a16="http://schemas.microsoft.com/office/drawing/2014/main" id="{49358D6A-4A86-45CD-8D39-8008523E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55943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guakmzero.com/wp-content/uploads/2017/04/botellas-BREVNA01.gif">
            <a:extLst>
              <a:ext uri="{FF2B5EF4-FFF2-40B4-BE49-F238E27FC236}">
                <a16:creationId xmlns:a16="http://schemas.microsoft.com/office/drawing/2014/main" id="{FC266555-CAC2-4C9F-885E-B1DA7002B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12353"/>
            <a:ext cx="2376189" cy="32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guakmzero.com/wp-content/uploads/2017/04/botellas-VEGA-NARVIK01.gif">
            <a:extLst>
              <a:ext uri="{FF2B5EF4-FFF2-40B4-BE49-F238E27FC236}">
                <a16:creationId xmlns:a16="http://schemas.microsoft.com/office/drawing/2014/main" id="{534DFA76-854F-49C9-B3A8-AC9D1A30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07" y="2550482"/>
            <a:ext cx="2152163" cy="297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aresistencia.es/clientes/kmzero/wp-content/uploads/2017/05/iconos-1l.png">
            <a:extLst>
              <a:ext uri="{FF2B5EF4-FFF2-40B4-BE49-F238E27FC236}">
                <a16:creationId xmlns:a16="http://schemas.microsoft.com/office/drawing/2014/main" id="{54EC3776-57FB-40D1-AEE7-6FDD7381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-162083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://laresistencia.es/clientes/kmzero/wp-content/uploads/2017/05/icono-agua-gota-griss.png">
            <a:extLst>
              <a:ext uri="{FF2B5EF4-FFF2-40B4-BE49-F238E27FC236}">
                <a16:creationId xmlns:a16="http://schemas.microsoft.com/office/drawing/2014/main" id="{780730B2-6A4C-4C54-9C28-93AEED4C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67" y="55943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laresistencia.es/clientes/kmzero/wp-content/uploads/2017/05/iconos-vaso-gris.png">
            <a:extLst>
              <a:ext uri="{FF2B5EF4-FFF2-40B4-BE49-F238E27FC236}">
                <a16:creationId xmlns:a16="http://schemas.microsoft.com/office/drawing/2014/main" id="{FAB342D3-8D16-4A82-8B16-7C94ECCE9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5" y="55943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laresistencia.es/clientes/kmzero/wp-content/uploads/2017/05/iconos-eco-gris02.png">
            <a:extLst>
              <a:ext uri="{FF2B5EF4-FFF2-40B4-BE49-F238E27FC236}">
                <a16:creationId xmlns:a16="http://schemas.microsoft.com/office/drawing/2014/main" id="{0088C250-7246-4E0E-84DD-A184E399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92" y="5594351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aresistencia.es/clientes/kmzero/wp-content/uploads/2017/05/iconos-vidrio-reciclado.png">
            <a:extLst>
              <a:ext uri="{FF2B5EF4-FFF2-40B4-BE49-F238E27FC236}">
                <a16:creationId xmlns:a16="http://schemas.microsoft.com/office/drawing/2014/main" id="{CED83031-E880-4510-A5C4-442FDA97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7" y="5639707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37269920-1B86-4ECD-8244-0BFFDD192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130" y="1024874"/>
            <a:ext cx="4401370" cy="44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313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2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Montserrat"/>
              </a:rPr>
              <a:t>NARVIK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Botellas de cristal personalizables, fabricada en cristal de alta calidad</a:t>
            </a: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y transparencia, de agua pura y filtrada para tu bar o restaurante.</a:t>
            </a: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  <a:t>Disponible para 50 y 75 cl. Disponible con y sin gas.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 </a:t>
            </a: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rgbClr val="545759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  <a:t>     </a:t>
            </a:r>
            <a:br>
              <a:rPr kumimoji="0" lang="es-ES" altLang="es-ES" sz="600" b="0" i="0" u="none" strike="noStrike" cap="none" normalizeH="0" baseline="0" dirty="0">
                <a:ln>
                  <a:noFill/>
                </a:ln>
                <a:solidFill>
                  <a:srgbClr val="545759"/>
                </a:solidFill>
                <a:effectLst/>
                <a:latin typeface="Open Sans"/>
              </a:rPr>
            </a:br>
            <a:endParaRPr kumimoji="0" lang="es-ES" altLang="es-ES" sz="1000" b="0" i="0" u="none" strike="noStrike" cap="none" normalizeH="0" baseline="0" dirty="0">
              <a:ln>
                <a:noFill/>
              </a:ln>
              <a:solidFill>
                <a:srgbClr val="2D2D2D"/>
              </a:solidFill>
              <a:effectLst/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2D2D2D"/>
                </a:solidFill>
                <a:effectLst/>
                <a:latin typeface="Open Sans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8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 bosque con arboles&#10;&#10;Descripción generada automáticamente">
            <a:extLst>
              <a:ext uri="{FF2B5EF4-FFF2-40B4-BE49-F238E27FC236}">
                <a16:creationId xmlns:a16="http://schemas.microsoft.com/office/drawing/2014/main" id="{6B2E55DE-667F-4AEC-B326-0B94393E2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85" y="4662488"/>
            <a:ext cx="2619375" cy="1743075"/>
          </a:xfrm>
          <a:prstGeom prst="rect">
            <a:avLst/>
          </a:prstGeom>
        </p:spPr>
      </p:pic>
      <p:pic>
        <p:nvPicPr>
          <p:cNvPr id="14" name="Imagen 13" descr="Imagen que contiene planta, árbol, exterior, bosque&#10;&#10;Descripción generada automáticamente">
            <a:extLst>
              <a:ext uri="{FF2B5EF4-FFF2-40B4-BE49-F238E27FC236}">
                <a16:creationId xmlns:a16="http://schemas.microsoft.com/office/drawing/2014/main" id="{9BDBCEE9-394F-4B2F-9F9D-E78143515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647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23814" y="1752597"/>
            <a:ext cx="9777414" cy="3048003"/>
          </a:xfrm>
          <a:prstGeom prst="rect">
            <a:avLst/>
          </a:prstGeom>
          <a:solidFill>
            <a:schemeClr val="bg1">
              <a:alpha val="62000"/>
            </a:schemeClr>
          </a:solidFill>
        </p:spPr>
      </p:sp>
      <p:sp>
        <p:nvSpPr>
          <p:cNvPr id="6" name="TextBox 6"/>
          <p:cNvSpPr txBox="1"/>
          <p:nvPr/>
        </p:nvSpPr>
        <p:spPr>
          <a:xfrm>
            <a:off x="1371600" y="1906467"/>
            <a:ext cx="7246146" cy="2664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s-ES" dirty="0">
                <a:latin typeface="Montserrat Light" panose="020B0604020202020204" charset="0"/>
              </a:rPr>
              <a:t>Imagina por un momento que pudieras disponer de un agua filtrada</a:t>
            </a:r>
            <a:r>
              <a:rPr lang="es-ES" sz="3200" dirty="0">
                <a:latin typeface="Montserrat Light" panose="020B0604020202020204" charset="0"/>
              </a:rPr>
              <a:t> </a:t>
            </a:r>
            <a:r>
              <a:rPr lang="es-ES" dirty="0">
                <a:latin typeface="Montserrat Light" panose="020B0604020202020204" charset="0"/>
              </a:rPr>
              <a:t>y equilibrada de la mejor calidad,</a:t>
            </a:r>
            <a:br>
              <a:rPr lang="es-ES" sz="3200" dirty="0">
                <a:latin typeface="Montserrat Light" panose="020B0604020202020204" charset="0"/>
              </a:rPr>
            </a:br>
            <a:r>
              <a:rPr lang="es-ES" dirty="0">
                <a:latin typeface="Montserrat Light" panose="020B0604020202020204" charset="0"/>
              </a:rPr>
              <a:t>sin tener que cargar ni almacenar envases,</a:t>
            </a:r>
            <a:br>
              <a:rPr lang="es-ES" sz="3200" dirty="0">
                <a:latin typeface="Montserrat Light" panose="020B0604020202020204" charset="0"/>
              </a:rPr>
            </a:br>
            <a:r>
              <a:rPr lang="es-ES" dirty="0">
                <a:latin typeface="Montserrat Light" panose="020B0604020202020204" charset="0"/>
              </a:rPr>
              <a:t>a un precio inferior del agua embotellada,</a:t>
            </a:r>
            <a:br>
              <a:rPr lang="es-ES" sz="3200" dirty="0">
                <a:latin typeface="Montserrat Light" panose="020B0604020202020204" charset="0"/>
              </a:rPr>
            </a:br>
            <a:r>
              <a:rPr lang="es-ES" dirty="0">
                <a:latin typeface="Montserrat Light" panose="020B0604020202020204" charset="0"/>
              </a:rPr>
              <a:t>y que  colaborara con la sostenibilidad del planeta</a:t>
            </a:r>
            <a:r>
              <a:rPr lang="es-ES" dirty="0">
                <a:solidFill>
                  <a:schemeClr val="bg1"/>
                </a:solidFill>
                <a:latin typeface="Montserrat Light" panose="020B0604020202020204" charset="0"/>
              </a:rPr>
              <a:t>.</a:t>
            </a:r>
            <a:endParaRPr lang="en-US" sz="3200" spc="640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590800" y="533400"/>
            <a:ext cx="7624271" cy="6453633"/>
            <a:chOff x="-170988" y="-447379"/>
            <a:chExt cx="9405460" cy="4060979"/>
          </a:xfrm>
        </p:grpSpPr>
        <p:sp>
          <p:nvSpPr>
            <p:cNvPr id="4" name="TextBox 4"/>
            <p:cNvSpPr txBox="1"/>
            <p:nvPr/>
          </p:nvSpPr>
          <p:spPr>
            <a:xfrm>
              <a:off x="-159237" y="-447379"/>
              <a:ext cx="9393709" cy="324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200" b="1" spc="640" dirty="0">
                  <a:solidFill>
                    <a:srgbClr val="F2F2F2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Compromiso Sostenible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70988" y="128012"/>
              <a:ext cx="8648175" cy="5229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pc="260" dirty="0">
                  <a:solidFill>
                    <a:schemeClr val="bg1">
                      <a:lumMod val="95000"/>
                    </a:schemeClr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Ya conseguimos </a:t>
              </a:r>
              <a:r>
                <a:rPr lang="en-US" spc="260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reducir el tamaño de la capa de Ozono ¿Te unes al </a:t>
              </a:r>
              <a:r>
                <a:rPr lang="en-US" spc="260" dirty="0" err="1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compromiso</a:t>
              </a:r>
              <a:r>
                <a:rPr lang="en-US" spc="260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 para reducir las emisiones de CO2?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35736" y="1158713"/>
              <a:ext cx="8163993" cy="2454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5"/>
                </a:lnSpc>
              </a:pPr>
              <a:r>
                <a:rPr lang="en-US" sz="1400" spc="47" dirty="0">
                  <a:solidFill>
                    <a:srgbClr val="F2F2F2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Según un Informe publicado recientemente por la NASA </a:t>
              </a:r>
              <a:r>
                <a:rPr lang="es-ES" sz="1400" b="1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la capa de ozono se ha recuperado un 20%</a:t>
              </a:r>
              <a:r>
                <a:rPr lang="es-ES" sz="1400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 debido a la progresiva reducción de los clorofluorocarbonos (CFC,s) en los últimos cinco años. </a:t>
              </a:r>
            </a:p>
            <a:p>
              <a:pPr>
                <a:lnSpc>
                  <a:spcPts val="1805"/>
                </a:lnSpc>
              </a:pPr>
              <a:endParaRPr lang="es-ES" sz="1400" dirty="0">
                <a:solidFill>
                  <a:schemeClr val="bg1"/>
                </a:solidFill>
                <a:latin typeface="Montserrat Light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>
                <a:lnSpc>
                  <a:spcPts val="1805"/>
                </a:lnSpc>
              </a:pPr>
              <a:r>
                <a:rPr lang="es-ES" sz="1400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El objetivo ahora es reducir el calentamiento global originado por las emisiones de CO2 a la atmósfera, un calentamiento que traerá consigo cambios sin precedentes en nuestro ecosistema si no lo paramos a tiempo.</a:t>
              </a:r>
            </a:p>
            <a:p>
              <a:pPr>
                <a:lnSpc>
                  <a:spcPts val="1805"/>
                </a:lnSpc>
              </a:pPr>
              <a:endParaRPr lang="es-ES" sz="1400" dirty="0">
                <a:solidFill>
                  <a:schemeClr val="bg1"/>
                </a:solidFill>
                <a:latin typeface="Montserrat Light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>
                <a:lnSpc>
                  <a:spcPts val="1805"/>
                </a:lnSpc>
              </a:pPr>
              <a:r>
                <a:rPr lang="es-ES" sz="1400" dirty="0">
                  <a:solidFill>
                    <a:schemeClr val="bg1"/>
                  </a:solidFill>
                  <a:latin typeface="Montserrat Light" panose="020B0604020202020204" charset="0"/>
                  <a:ea typeface="Arimo" panose="020B0604020202020204" charset="0"/>
                  <a:cs typeface="Arimo" panose="020B0604020202020204" charset="0"/>
                </a:rPr>
                <a:t>Todos nuestros esfuerzos  van enfocados a ese objetivo, queremos reducir nuestra huella de carbono para demostrar que se puede revertir el cambio. Un mundo mejor es posible.</a:t>
              </a:r>
            </a:p>
            <a:p>
              <a:pPr>
                <a:lnSpc>
                  <a:spcPts val="1805"/>
                </a:lnSpc>
              </a:pPr>
              <a:endParaRPr lang="es-ES" sz="1400" dirty="0">
                <a:solidFill>
                  <a:schemeClr val="bg1"/>
                </a:solidFill>
                <a:latin typeface="Montserrat Light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>
                <a:lnSpc>
                  <a:spcPts val="1805"/>
                </a:lnSpc>
              </a:pPr>
              <a:endParaRPr lang="es-ES" sz="14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pPr algn="ctr">
                <a:lnSpc>
                  <a:spcPts val="1805"/>
                </a:lnSpc>
              </a:pPr>
              <a:r>
                <a:rPr lang="es-ES" sz="2400" dirty="0">
                  <a:solidFill>
                    <a:srgbClr val="00B05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¿Te unes al reto?</a:t>
              </a:r>
            </a:p>
            <a:p>
              <a:pPr>
                <a:lnSpc>
                  <a:spcPts val="1805"/>
                </a:lnSpc>
              </a:pPr>
              <a:endParaRPr lang="es-ES" spc="47" dirty="0">
                <a:solidFill>
                  <a:schemeClr val="bg1"/>
                </a:solidFill>
                <a:latin typeface="Montserrat Light" panose="020B0604020202020204" charset="0"/>
              </a:endParaRPr>
            </a:p>
            <a:p>
              <a:pPr>
                <a:lnSpc>
                  <a:spcPts val="1805"/>
                </a:lnSpc>
              </a:pPr>
              <a:endParaRPr lang="es-ES" sz="1400" spc="47" dirty="0">
                <a:solidFill>
                  <a:schemeClr val="bg1"/>
                </a:solidFill>
                <a:latin typeface="Montserrat Light" panose="020B0604020202020204" charset="0"/>
              </a:endParaRPr>
            </a:p>
            <a:p>
              <a:pPr>
                <a:lnSpc>
                  <a:spcPts val="1805"/>
                </a:lnSpc>
              </a:pPr>
              <a:endParaRPr lang="en-US" sz="1400" spc="47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9106" r="29106"/>
          <a:stretch>
            <a:fillRect/>
          </a:stretch>
        </p:blipFill>
        <p:spPr>
          <a:xfrm>
            <a:off x="-322972" y="0"/>
            <a:ext cx="2486902" cy="3965099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5A30A7F1-2560-4B12-859A-04367DA923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06" r="29106"/>
          <a:stretch>
            <a:fillRect/>
          </a:stretch>
        </p:blipFill>
        <p:spPr>
          <a:xfrm>
            <a:off x="-322972" y="3340576"/>
            <a:ext cx="2486902" cy="39650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15303" y="1025991"/>
            <a:ext cx="6122995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 spc="43" dirty="0">
                <a:solidFill>
                  <a:srgbClr val="F2F2F2"/>
                </a:solidFill>
                <a:latin typeface="Libre Baskerville"/>
              </a:rPr>
              <a:t>TODOS NUESTROS SERVICIOS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690512" y="2660543"/>
            <a:ext cx="2372576" cy="2372567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3760119" y="5400538"/>
            <a:ext cx="2400633" cy="484385"/>
            <a:chOff x="0" y="-9525"/>
            <a:chExt cx="3200844" cy="64584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3200844" cy="248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5"/>
                </a:lnSpc>
              </a:pPr>
              <a:r>
                <a:rPr lang="en-US" sz="1300" spc="260" dirty="0">
                  <a:solidFill>
                    <a:srgbClr val="F2F2F2"/>
                  </a:solidFill>
                  <a:latin typeface="Montserrat Light"/>
                </a:rPr>
                <a:t>VASOS DE PAPEL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1052" y="350430"/>
              <a:ext cx="2898739" cy="28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000" i="1" spc="50" dirty="0">
                  <a:solidFill>
                    <a:srgbClr val="F2F2F2"/>
                  </a:solidFill>
                  <a:latin typeface="Montserrat Light"/>
                </a:rPr>
                <a:t>100% Biodegradable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2426" y="2660543"/>
            <a:ext cx="2372576" cy="2372567"/>
            <a:chOff x="0" y="0"/>
            <a:chExt cx="6350025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08417" y="5410063"/>
            <a:ext cx="2882095" cy="484385"/>
            <a:chOff x="0" y="-9525"/>
            <a:chExt cx="3200844" cy="64584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3200844" cy="52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5"/>
                </a:lnSpc>
              </a:pPr>
              <a:r>
                <a:rPr lang="en-US" sz="1300" spc="260" dirty="0">
                  <a:solidFill>
                    <a:srgbClr val="F2F2F2"/>
                  </a:solidFill>
                  <a:latin typeface="Montserrat Light"/>
                </a:rPr>
                <a:t>COMPROMISO 0 PAPEL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1052" y="350430"/>
              <a:ext cx="2898738" cy="28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000" i="1" spc="50" dirty="0">
                  <a:solidFill>
                    <a:srgbClr val="F2F2F2"/>
                  </a:solidFill>
                  <a:latin typeface="Montserrat Light"/>
                </a:rPr>
                <a:t>Facturación electrónica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460609" y="2660543"/>
            <a:ext cx="2372576" cy="2372567"/>
            <a:chOff x="59494" y="0"/>
            <a:chExt cx="6350025" cy="6350000"/>
          </a:xfrm>
        </p:grpSpPr>
        <p:sp>
          <p:nvSpPr>
            <p:cNvPr id="17" name="Freeform 17"/>
            <p:cNvSpPr/>
            <p:nvPr/>
          </p:nvSpPr>
          <p:spPr>
            <a:xfrm>
              <a:off x="59494" y="0"/>
              <a:ext cx="6350025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063088" y="5397956"/>
            <a:ext cx="3416816" cy="545098"/>
            <a:chOff x="0" y="-9525"/>
            <a:chExt cx="3200844" cy="7267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3200844" cy="52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5"/>
                </a:lnSpc>
              </a:pPr>
              <a:r>
                <a:rPr lang="en-US" sz="1300" spc="260" dirty="0">
                  <a:solidFill>
                    <a:srgbClr val="F2F2F2"/>
                  </a:solidFill>
                  <a:latin typeface="Montserrat Light"/>
                </a:rPr>
                <a:t>REDUCCIÓN DE PLÁSTICO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1052" y="431381"/>
              <a:ext cx="2898739" cy="28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000" i="1" spc="50" dirty="0">
                  <a:solidFill>
                    <a:srgbClr val="F2F2F2"/>
                  </a:solidFill>
                  <a:latin typeface="Montserrat Light"/>
                </a:rPr>
                <a:t>Eliminación de plástico</a:t>
              </a: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0C7F65DB-350F-44E9-A08F-CCDA73C7270C}"/>
              </a:ext>
            </a:extLst>
          </p:cNvPr>
          <p:cNvSpPr txBox="1"/>
          <p:nvPr/>
        </p:nvSpPr>
        <p:spPr>
          <a:xfrm>
            <a:off x="304801" y="3962400"/>
            <a:ext cx="3110202" cy="36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37"/>
              </a:lnSpc>
            </a:pPr>
            <a:r>
              <a:rPr lang="en-US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Classic"/>
              </a:rPr>
              <a:t>0 PAPEL </a:t>
            </a:r>
          </a:p>
          <a:p>
            <a:pPr algn="r">
              <a:lnSpc>
                <a:spcPts val="937"/>
              </a:lnSpc>
            </a:pPr>
            <a:endParaRPr lang="en-US" sz="20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Classic"/>
            </a:endParaRPr>
          </a:p>
          <a:p>
            <a:pPr algn="r">
              <a:lnSpc>
                <a:spcPts val="937"/>
              </a:lnSpc>
            </a:pPr>
            <a:endParaRPr lang="en-US" sz="20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Classic"/>
            </a:endParaRPr>
          </a:p>
        </p:txBody>
      </p:sp>
      <p:pic>
        <p:nvPicPr>
          <p:cNvPr id="22" name="Imagen 21" descr="Imagen que contiene taza, alimentos, copa, gato&#10;&#10;Descripción generada automáticamente">
            <a:extLst>
              <a:ext uri="{FF2B5EF4-FFF2-40B4-BE49-F238E27FC236}">
                <a16:creationId xmlns:a16="http://schemas.microsoft.com/office/drawing/2014/main" id="{66393CCF-27CC-4884-B7E9-7497588B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7" y="2756213"/>
            <a:ext cx="2181225" cy="2181225"/>
          </a:xfrm>
          <a:prstGeom prst="rect">
            <a:avLst/>
          </a:prstGeom>
        </p:spPr>
      </p:pic>
      <p:pic>
        <p:nvPicPr>
          <p:cNvPr id="10248" name="Picture 8" descr="Resultado de imagen de plastico ">
            <a:extLst>
              <a:ext uri="{FF2B5EF4-FFF2-40B4-BE49-F238E27FC236}">
                <a16:creationId xmlns:a16="http://schemas.microsoft.com/office/drawing/2014/main" id="{3CB59DF5-866A-4BE7-9A02-87F16664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10" y="3131892"/>
            <a:ext cx="2244373" cy="16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rcRect l="6085" r="6085"/>
          <a:stretch>
            <a:fillRect/>
          </a:stretch>
        </p:blipFill>
        <p:spPr>
          <a:xfrm>
            <a:off x="-271899" y="-248088"/>
            <a:ext cx="10297399" cy="781137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31520" y="731520"/>
            <a:ext cx="8290560" cy="5852160"/>
          </a:xfrm>
          <a:prstGeom prst="rect">
            <a:avLst/>
          </a:prstGeom>
          <a:solidFill>
            <a:srgbClr val="292929"/>
          </a:solidFill>
        </p:spPr>
      </p:sp>
      <p:sp>
        <p:nvSpPr>
          <p:cNvPr id="5" name="TextBox 5"/>
          <p:cNvSpPr txBox="1"/>
          <p:nvPr/>
        </p:nvSpPr>
        <p:spPr>
          <a:xfrm>
            <a:off x="942544" y="1362834"/>
            <a:ext cx="34559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 b="1" spc="43" dirty="0">
                <a:solidFill>
                  <a:srgbClr val="F2F2F2"/>
                </a:solidFill>
                <a:latin typeface="Libre Baskerville"/>
              </a:rPr>
              <a:t>Agua de Calidad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E671C12-B897-4082-9481-468A57F3ED40}"/>
              </a:ext>
            </a:extLst>
          </p:cNvPr>
          <p:cNvSpPr/>
          <p:nvPr/>
        </p:nvSpPr>
        <p:spPr>
          <a:xfrm>
            <a:off x="942121" y="2122602"/>
            <a:ext cx="37240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Montserrat Light" panose="020B0604020202020204" charset="0"/>
              </a:rPr>
              <a:t>Proveniente de la red y justo antes de que  llegue a tu mesa, el agua pasa por un proceso de MICRO-FILTRACIÓN, donde obtenemos un excelente AGUA, libre de cualquier olor y otras sustancias que puedan afectar a su sabor, conservando en todo momento sus minerales naturales.</a:t>
            </a:r>
          </a:p>
          <a:p>
            <a:pPr fontAlgn="base">
              <a:lnSpc>
                <a:spcPct val="150000"/>
              </a:lnSpc>
            </a:pPr>
            <a:endParaRPr lang="es-ES" sz="1200" dirty="0">
              <a:solidFill>
                <a:schemeClr val="bg1"/>
              </a:solidFill>
              <a:latin typeface="Montserrat Light" panose="020B0604020202020204" charset="0"/>
            </a:endParaRPr>
          </a:p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Montserrat Light" panose="020B0604020202020204" charset="0"/>
              </a:rPr>
              <a:t>Todo ello bajo controles de calidad que, aseguran en todo momento, el correcto cumplimiento de los estándares de seguridad.</a:t>
            </a:r>
          </a:p>
          <a:p>
            <a:pPr fontAlgn="base"/>
            <a:r>
              <a:rPr lang="es-ES" dirty="0">
                <a:solidFill>
                  <a:schemeClr val="bg1"/>
                </a:solidFill>
                <a:latin typeface="Montserrat Light" panose="020B0604020202020204" charset="0"/>
              </a:rPr>
              <a:t>​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F1C172C-952E-4008-9957-5F2845F81819}"/>
              </a:ext>
            </a:extLst>
          </p:cNvPr>
          <p:cNvSpPr/>
          <p:nvPr/>
        </p:nvSpPr>
        <p:spPr>
          <a:xfrm>
            <a:off x="5087400" y="2103552"/>
            <a:ext cx="3724079" cy="309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Montserrat Light" panose="020B0604020202020204" charset="0"/>
              </a:rPr>
              <a:t>Nuestra agua, purificada al instante, evita recurrentes transportes hasta el cliente, con la reducción de CO2 que ello supone.</a:t>
            </a:r>
          </a:p>
          <a:p>
            <a:pPr fontAlgn="base">
              <a:lnSpc>
                <a:spcPct val="150000"/>
              </a:lnSpc>
            </a:pPr>
            <a:endParaRPr lang="es-ES" sz="1200" dirty="0">
              <a:solidFill>
                <a:schemeClr val="bg1"/>
              </a:solidFill>
              <a:latin typeface="Montserrat Light" panose="020B0604020202020204" charset="0"/>
            </a:endParaRPr>
          </a:p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Montserrat Light" panose="020B0604020202020204" charset="0"/>
              </a:rPr>
              <a:t>Además evitamos el almacenamiento de envases y disponemos de diferentes tipos de vasos y botellas reutilizables que respetan el contenido y no generan residuos.</a:t>
            </a:r>
          </a:p>
          <a:p>
            <a:pPr fontAlgn="base">
              <a:lnSpc>
                <a:spcPct val="150000"/>
              </a:lnSpc>
            </a:pPr>
            <a:endParaRPr lang="es-ES" sz="1200" dirty="0">
              <a:solidFill>
                <a:schemeClr val="bg1"/>
              </a:solidFill>
              <a:latin typeface="Montserrat Light" panose="020B0604020202020204" charset="0"/>
            </a:endParaRPr>
          </a:p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Montserrat Light" panose="020B0604020202020204" charset="0"/>
              </a:rPr>
              <a:t>Porque a nosotros, al igual que a tí nos importa la sostenibilidad y el medio ambiente.</a:t>
            </a:r>
            <a:endParaRPr lang="es-ES" sz="1200" dirty="0">
              <a:solidFill>
                <a:schemeClr val="bg1"/>
              </a:solidFill>
              <a:effectLst/>
              <a:latin typeface="Montserrat Light" panose="020B0604020202020204" charset="0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4E7B3114-5669-4643-A3B5-E89C005D7D7F}"/>
              </a:ext>
            </a:extLst>
          </p:cNvPr>
          <p:cNvSpPr txBox="1"/>
          <p:nvPr/>
        </p:nvSpPr>
        <p:spPr>
          <a:xfrm>
            <a:off x="4905375" y="1343506"/>
            <a:ext cx="345599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 b="1" spc="43" dirty="0">
                <a:solidFill>
                  <a:srgbClr val="F2F2F2"/>
                </a:solidFill>
                <a:latin typeface="Libre Baskerville"/>
              </a:rPr>
              <a:t>Agua sin huella</a:t>
            </a:r>
          </a:p>
        </p:txBody>
      </p:sp>
      <p:pic>
        <p:nvPicPr>
          <p:cNvPr id="17" name="Imagen 16" descr="Imagen que contiene negro, oscuro, viendo, grande&#10;&#10;Descripción generada automáticamente">
            <a:extLst>
              <a:ext uri="{FF2B5EF4-FFF2-40B4-BE49-F238E27FC236}">
                <a16:creationId xmlns:a16="http://schemas.microsoft.com/office/drawing/2014/main" id="{57AEE37A-EECF-4245-8EFE-1DCD8A783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6263">
            <a:off x="6574581" y="5455369"/>
            <a:ext cx="607695" cy="884590"/>
          </a:xfrm>
          <a:prstGeom prst="rect">
            <a:avLst/>
          </a:prstGeom>
        </p:spPr>
      </p:pic>
      <p:pic>
        <p:nvPicPr>
          <p:cNvPr id="26" name="11 Imagen">
            <a:extLst>
              <a:ext uri="{FF2B5EF4-FFF2-40B4-BE49-F238E27FC236}">
                <a16:creationId xmlns:a16="http://schemas.microsoft.com/office/drawing/2014/main" id="{33758D77-F543-4866-AC6D-2EEF1E6086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12" y="5534063"/>
            <a:ext cx="742083" cy="703396"/>
          </a:xfrm>
          <a:prstGeom prst="rect">
            <a:avLst/>
          </a:prstGeom>
        </p:spPr>
      </p:pic>
      <p:pic>
        <p:nvPicPr>
          <p:cNvPr id="30" name="12 Imagen">
            <a:extLst>
              <a:ext uri="{FF2B5EF4-FFF2-40B4-BE49-F238E27FC236}">
                <a16:creationId xmlns:a16="http://schemas.microsoft.com/office/drawing/2014/main" id="{D07FB0FD-95E2-4AB2-9886-FC7F4134A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95" y="5485010"/>
            <a:ext cx="504440" cy="8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l="6085" r="6085"/>
          <a:stretch>
            <a:fillRect/>
          </a:stretch>
        </p:blipFill>
        <p:spPr>
          <a:xfrm>
            <a:off x="-271899" y="-248088"/>
            <a:ext cx="10297399" cy="78113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1985" y="3237269"/>
            <a:ext cx="3535680" cy="49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spc="640" dirty="0">
                <a:solidFill>
                  <a:srgbClr val="F2F2F2"/>
                </a:solidFill>
                <a:latin typeface="Montserrat Light"/>
              </a:rPr>
              <a:t>GRACIAS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96715" y="2453530"/>
            <a:ext cx="4925365" cy="2408139"/>
            <a:chOff x="0" y="0"/>
            <a:chExt cx="6567153" cy="321085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6567153" cy="2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sz="1300" i="1" spc="260">
                  <a:solidFill>
                    <a:srgbClr val="F2F2F2"/>
                  </a:solidFill>
                  <a:latin typeface="Montserrat Light"/>
                </a:rPr>
                <a:t>MAILING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534"/>
              <a:ext cx="6567153" cy="25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5"/>
                </a:lnSpc>
              </a:pPr>
              <a:r>
                <a:rPr lang="en-US" sz="950" i="1" spc="47">
                  <a:solidFill>
                    <a:srgbClr val="F2F2F2"/>
                  </a:solidFill>
                  <a:latin typeface="Montserrat Light"/>
                </a:rPr>
                <a:t>123 Anywhere St., Any City, State, Country 12345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76547"/>
              <a:ext cx="6567153" cy="2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sz="1300" i="1" spc="260">
                  <a:solidFill>
                    <a:srgbClr val="F2F2F2"/>
                  </a:solidFill>
                  <a:latin typeface="Montserrat Light"/>
                </a:rPr>
                <a:t>EMAIL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67606"/>
              <a:ext cx="6567153" cy="25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5"/>
                </a:lnSpc>
              </a:pPr>
              <a:r>
                <a:rPr lang="en-US" sz="950" i="1" spc="47">
                  <a:solidFill>
                    <a:srgbClr val="F2F2F2"/>
                  </a:solidFill>
                  <a:latin typeface="Montserrat Light"/>
                </a:rPr>
                <a:t>hello@reallygreatsite.com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62618"/>
              <a:ext cx="6567153" cy="26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sz="1300" i="1" spc="260">
                  <a:solidFill>
                    <a:srgbClr val="F2F2F2"/>
                  </a:solidFill>
                  <a:latin typeface="Montserrat Light"/>
                </a:rPr>
                <a:t>PHONE NUMBER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53677"/>
              <a:ext cx="6567153" cy="257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5"/>
                </a:lnSpc>
              </a:pPr>
              <a:r>
                <a:rPr lang="en-US" sz="950" i="1" spc="47">
                  <a:solidFill>
                    <a:srgbClr val="F2F2F2"/>
                  </a:solidFill>
                  <a:latin typeface="Montserrat Light"/>
                </a:rPr>
                <a:t>(123) 456 7890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A9807FA-53BE-43F0-83D7-7C4A54E06A27}"/>
              </a:ext>
            </a:extLst>
          </p:cNvPr>
          <p:cNvSpPr txBox="1"/>
          <p:nvPr/>
        </p:nvSpPr>
        <p:spPr>
          <a:xfrm>
            <a:off x="-228600" y="2057400"/>
            <a:ext cx="9874144" cy="400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6399" spc="1279" dirty="0">
                <a:solidFill>
                  <a:srgbClr val="F2F2F2"/>
                </a:solidFill>
                <a:latin typeface="Montserrat Classic"/>
              </a:rPr>
              <a:t>   </a:t>
            </a:r>
            <a:r>
              <a:rPr lang="en-US" sz="5400" spc="1279" dirty="0">
                <a:solidFill>
                  <a:srgbClr val="F2F2F2"/>
                </a:solidFill>
                <a:latin typeface="Montserrat Classic"/>
              </a:rPr>
              <a:t>DESDE ACQUAJET </a:t>
            </a:r>
          </a:p>
          <a:p>
            <a:pPr algn="ctr">
              <a:lnSpc>
                <a:spcPts val="7999"/>
              </a:lnSpc>
            </a:pPr>
            <a:r>
              <a:rPr lang="en-US" sz="5400" spc="1279" dirty="0">
                <a:solidFill>
                  <a:srgbClr val="F2F2F2"/>
                </a:solidFill>
                <a:latin typeface="Montserrat Classic"/>
              </a:rPr>
              <a:t>LO HEMOS HECHO POSIBLE</a:t>
            </a:r>
          </a:p>
          <a:p>
            <a:pPr algn="l">
              <a:lnSpc>
                <a:spcPts val="8000"/>
              </a:lnSpc>
            </a:pPr>
            <a:endParaRPr lang="en-US" sz="6399" spc="1279" dirty="0">
              <a:solidFill>
                <a:srgbClr val="F2F2F2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105999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rcRect l="6085" r="6085"/>
          <a:stretch>
            <a:fillRect/>
          </a:stretch>
        </p:blipFill>
        <p:spPr>
          <a:xfrm>
            <a:off x="-271900" y="-248088"/>
            <a:ext cx="10297399" cy="781137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31519" y="609600"/>
            <a:ext cx="8290560" cy="5852160"/>
          </a:xfrm>
          <a:prstGeom prst="rect">
            <a:avLst/>
          </a:prstGeom>
          <a:solidFill>
            <a:srgbClr val="292929"/>
          </a:solidFill>
        </p:spPr>
      </p:sp>
      <p:grpSp>
        <p:nvGrpSpPr>
          <p:cNvPr id="4" name="Group 4"/>
          <p:cNvGrpSpPr/>
          <p:nvPr/>
        </p:nvGrpSpPr>
        <p:grpSpPr>
          <a:xfrm>
            <a:off x="1815301" y="1334549"/>
            <a:ext cx="6122997" cy="1149801"/>
            <a:chOff x="-3" y="-312118"/>
            <a:chExt cx="8163996" cy="1533066"/>
          </a:xfrm>
        </p:grpSpPr>
        <p:sp>
          <p:nvSpPr>
            <p:cNvPr id="5" name="TextBox 5"/>
            <p:cNvSpPr txBox="1"/>
            <p:nvPr/>
          </p:nvSpPr>
          <p:spPr>
            <a:xfrm>
              <a:off x="-3" y="-312118"/>
              <a:ext cx="8163993" cy="530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800" b="1" spc="43" dirty="0">
                  <a:solidFill>
                    <a:srgbClr val="F2F2F2"/>
                  </a:solidFill>
                  <a:latin typeface="Libre Baskerville"/>
                </a:rPr>
                <a:t>Fuentes de Filtración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198"/>
              <a:ext cx="8163993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0"/>
                </a:lnSpc>
              </a:pPr>
              <a:r>
                <a:rPr lang="en-US" sz="2000" spc="219" dirty="0">
                  <a:solidFill>
                    <a:srgbClr val="F2F2F2"/>
                  </a:solidFill>
                  <a:latin typeface="Montserrat Light" panose="020B0604020202020204" charset="0"/>
                </a:rPr>
                <a:t>Un servicio que cuida del Medio Ambiente y de tu salud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94174" y="4829135"/>
            <a:ext cx="2594843" cy="59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300" spc="260" dirty="0">
                <a:solidFill>
                  <a:srgbClr val="F2F2F2"/>
                </a:solidFill>
                <a:latin typeface="Montserrat Light"/>
              </a:rPr>
              <a:t>NO TENDRÁS QUE CARGAR NI ALMACENAR ENVASES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111308" y="3069882"/>
            <a:ext cx="1530983" cy="1530983"/>
            <a:chOff x="-2540" y="-254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08531" y="3069882"/>
            <a:ext cx="1530983" cy="1530983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3179" y="4830851"/>
            <a:ext cx="2402777" cy="59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300" spc="260" dirty="0">
                <a:solidFill>
                  <a:srgbClr val="F2F2F2"/>
                </a:solidFill>
                <a:latin typeface="Montserrat Light"/>
              </a:rPr>
              <a:t>BEBERÁS AGUA EQUILIBRADA DE LA MEJOR CALIDAD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89017" y="4829135"/>
            <a:ext cx="2402777" cy="59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300" spc="260" dirty="0">
                <a:solidFill>
                  <a:srgbClr val="F2F2F2"/>
                </a:solidFill>
                <a:latin typeface="Montserrat Light"/>
              </a:rPr>
              <a:t>CONSEGUIREMOS REDUCIR LA HUELLA DE CARBONO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514085" y="3069882"/>
            <a:ext cx="1530983" cy="1530983"/>
            <a:chOff x="-2540" y="-254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27" name="11 Imagen">
            <a:extLst>
              <a:ext uri="{FF2B5EF4-FFF2-40B4-BE49-F238E27FC236}">
                <a16:creationId xmlns:a16="http://schemas.microsoft.com/office/drawing/2014/main" id="{DCED110B-D027-46A7-B4D8-293656460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48" y="3378957"/>
            <a:ext cx="901683" cy="9210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10 Imagen">
            <a:extLst>
              <a:ext uri="{FF2B5EF4-FFF2-40B4-BE49-F238E27FC236}">
                <a16:creationId xmlns:a16="http://schemas.microsoft.com/office/drawing/2014/main" id="{052EDCF9-C23D-4819-9A76-B838641CD2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97" y="3355704"/>
            <a:ext cx="969003" cy="9690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6 Imagen">
            <a:extLst>
              <a:ext uri="{FF2B5EF4-FFF2-40B4-BE49-F238E27FC236}">
                <a16:creationId xmlns:a16="http://schemas.microsoft.com/office/drawing/2014/main" id="{CE72B19D-2539-4791-AA27-D3CB2F758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57" y="3383594"/>
            <a:ext cx="983995" cy="9642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l="6085" r="6085"/>
          <a:stretch>
            <a:fillRect/>
          </a:stretch>
        </p:blipFill>
        <p:spPr>
          <a:xfrm>
            <a:off x="-271901" y="-248088"/>
            <a:ext cx="10297399" cy="7811376"/>
          </a:xfrm>
          <a:prstGeom prst="rect">
            <a:avLst/>
          </a:prstGeom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7BFA211B-2949-4A59-80C1-C03C0D59D7F5}"/>
              </a:ext>
            </a:extLst>
          </p:cNvPr>
          <p:cNvSpPr/>
          <p:nvPr/>
        </p:nvSpPr>
        <p:spPr>
          <a:xfrm>
            <a:off x="433385" y="342900"/>
            <a:ext cx="8886826" cy="662940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8E011B4-F8F1-47A1-B3B7-3E3A9F5C1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952509"/>
            <a:ext cx="4095750" cy="218027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7A3CCEE-A561-45EB-80E3-9A8512619628}"/>
              </a:ext>
            </a:extLst>
          </p:cNvPr>
          <p:cNvSpPr txBox="1"/>
          <p:nvPr/>
        </p:nvSpPr>
        <p:spPr>
          <a:xfrm>
            <a:off x="5148077" y="1388924"/>
            <a:ext cx="3749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Montserrat Light" panose="020B0604020202020204" charset="0"/>
              </a:rPr>
              <a:t>Nuestras fuentes de filtración eliminan el exceso de sales y contaminantes disueltos en el agua.</a:t>
            </a:r>
          </a:p>
          <a:p>
            <a:pPr algn="just"/>
            <a:r>
              <a:rPr lang="es-ES" sz="1200" dirty="0">
                <a:latin typeface="Montserrat Light" panose="020B0604020202020204" charset="0"/>
              </a:rPr>
              <a:t>El resultado es un agua ligera y equilibrada que mejora la circulación y favorece la eliminación de toxinas.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05C74AE-F8E5-4031-9F0D-8420F245A131}"/>
              </a:ext>
            </a:extLst>
          </p:cNvPr>
          <p:cNvSpPr txBox="1"/>
          <p:nvPr/>
        </p:nvSpPr>
        <p:spPr>
          <a:xfrm>
            <a:off x="5943600" y="802282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 Light" panose="020B0604020202020204" charset="0"/>
              </a:rPr>
              <a:t>BIENESTAR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C96FC2-90D2-4E97-BC48-0A708CE72D4C}"/>
              </a:ext>
            </a:extLst>
          </p:cNvPr>
          <p:cNvSpPr txBox="1"/>
          <p:nvPr/>
        </p:nvSpPr>
        <p:spPr>
          <a:xfrm>
            <a:off x="1371600" y="4068124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 Light" panose="020B0604020202020204" charset="0"/>
              </a:rPr>
              <a:t>COMODIDAD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B189F8D-248F-430B-9F27-C9DE00B8D5FD}"/>
              </a:ext>
            </a:extLst>
          </p:cNvPr>
          <p:cNvSpPr txBox="1"/>
          <p:nvPr/>
        </p:nvSpPr>
        <p:spPr>
          <a:xfrm>
            <a:off x="863860" y="4620352"/>
            <a:ext cx="3530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Montserrat Light" panose="020B0604020202020204" charset="0"/>
              </a:rPr>
              <a:t>Nuestras Fuentes disponen de una pantalla táctil mediante la cual podrás disponer de Agua fría o Caliente con solo pulsar un botón. Podrás preparar biberones, infusiones o sopas en unos pocos segundos.</a:t>
            </a:r>
          </a:p>
          <a:p>
            <a:pPr algn="just"/>
            <a:endParaRPr lang="es-ES" sz="1200" dirty="0">
              <a:latin typeface="Montserrat Light" panose="020B0604020202020204" charset="0"/>
            </a:endParaRPr>
          </a:p>
          <a:p>
            <a:pPr algn="just"/>
            <a:r>
              <a:rPr lang="es-ES" sz="1200" dirty="0">
                <a:latin typeface="Montserrat Light" panose="020B0604020202020204" charset="0"/>
              </a:rPr>
              <a:t>Y con la comodidad de no tener que cargar ni almacenar envases. </a:t>
            </a:r>
          </a:p>
        </p:txBody>
      </p:sp>
      <p:pic>
        <p:nvPicPr>
          <p:cNvPr id="1026" name="Picture 2" descr="https://osmoticzero.es/images/biberon.png">
            <a:extLst>
              <a:ext uri="{FF2B5EF4-FFF2-40B4-BE49-F238E27FC236}">
                <a16:creationId xmlns:a16="http://schemas.microsoft.com/office/drawing/2014/main" id="{C1E417F1-9889-4465-82CB-FCD47BAB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243" y="3886200"/>
            <a:ext cx="4351266" cy="23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46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6085" r="6085"/>
          <a:stretch>
            <a:fillRect/>
          </a:stretch>
        </p:blipFill>
        <p:spPr>
          <a:xfrm>
            <a:off x="168811" y="388883"/>
            <a:ext cx="9362252" cy="6537434"/>
          </a:xfrm>
          <a:prstGeom prst="rect">
            <a:avLst/>
          </a:prstGeom>
          <a:effectLst>
            <a:reflection stA="17000" endPos="65000" dist="50800" dir="5400000" sy="-100000" algn="bl" rotWithShape="0"/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7A3CCEE-A561-45EB-80E3-9A8512619628}"/>
              </a:ext>
            </a:extLst>
          </p:cNvPr>
          <p:cNvSpPr txBox="1"/>
          <p:nvPr/>
        </p:nvSpPr>
        <p:spPr>
          <a:xfrm>
            <a:off x="4835049" y="1752912"/>
            <a:ext cx="413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Montserrat Light" panose="020B0604020202020204" charset="0"/>
              </a:rPr>
              <a:t>Nuestras Fuentes de Filtración, purifican el agua al instante y emiten un 60% menos de CO2 que las Fuentes de Agua con Botella.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05C74AE-F8E5-4031-9F0D-8420F245A131}"/>
              </a:ext>
            </a:extLst>
          </p:cNvPr>
          <p:cNvSpPr txBox="1"/>
          <p:nvPr/>
        </p:nvSpPr>
        <p:spPr>
          <a:xfrm>
            <a:off x="5791200" y="105694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 Light" panose="020B0604020202020204" charset="0"/>
              </a:rPr>
              <a:t>SOSTENIBLE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C96FC2-90D2-4E97-BC48-0A708CE72D4C}"/>
              </a:ext>
            </a:extLst>
          </p:cNvPr>
          <p:cNvSpPr txBox="1"/>
          <p:nvPr/>
        </p:nvSpPr>
        <p:spPr>
          <a:xfrm>
            <a:off x="1371600" y="4068124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Montserrat Light" panose="020B0604020202020204" charset="0"/>
              </a:rPr>
              <a:t>ECONÓMICO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B189F8D-248F-430B-9F27-C9DE00B8D5FD}"/>
              </a:ext>
            </a:extLst>
          </p:cNvPr>
          <p:cNvSpPr txBox="1"/>
          <p:nvPr/>
        </p:nvSpPr>
        <p:spPr>
          <a:xfrm>
            <a:off x="486007" y="4614641"/>
            <a:ext cx="397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Montserrat Light" panose="020B0604020202020204" charset="0"/>
              </a:rPr>
              <a:t>La sostenibilidad no tiene porque ser sinónimo de caro. Nuestras fuentes de red te permiten ahorrar hasta el 30% en tu factura habitual de agua.</a:t>
            </a:r>
          </a:p>
        </p:txBody>
      </p:sp>
      <p:pic>
        <p:nvPicPr>
          <p:cNvPr id="2050" name="Picture 2" descr="Resultado de imagen de imÃ¡genes de sostenibilidad png">
            <a:extLst>
              <a:ext uri="{FF2B5EF4-FFF2-40B4-BE49-F238E27FC236}">
                <a16:creationId xmlns:a16="http://schemas.microsoft.com/office/drawing/2014/main" id="{05FEF9FE-B677-4DDA-B9F9-D3713457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60" y="738233"/>
            <a:ext cx="2107050" cy="21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8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planta, árbol, exterior, bosque&#10;&#10;Descripción generada automáticamente">
            <a:extLst>
              <a:ext uri="{FF2B5EF4-FFF2-40B4-BE49-F238E27FC236}">
                <a16:creationId xmlns:a16="http://schemas.microsoft.com/office/drawing/2014/main" id="{D2942E16-6D45-4AFA-A556-E0D6F9AD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600" cy="647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31520" y="1676400"/>
            <a:ext cx="4034120" cy="3667295"/>
          </a:xfrm>
          <a:prstGeom prst="rect">
            <a:avLst/>
          </a:prstGeom>
          <a:solidFill>
            <a:srgbClr val="F2F2F2"/>
          </a:solidFill>
        </p:spPr>
      </p:sp>
      <p:sp>
        <p:nvSpPr>
          <p:cNvPr id="4" name="AutoShape 4"/>
          <p:cNvSpPr/>
          <p:nvPr/>
        </p:nvSpPr>
        <p:spPr>
          <a:xfrm>
            <a:off x="5036452" y="1676399"/>
            <a:ext cx="4034120" cy="3667295"/>
          </a:xfrm>
          <a:prstGeom prst="rect">
            <a:avLst/>
          </a:prstGeom>
          <a:solidFill>
            <a:srgbClr val="F2F2F2"/>
          </a:solidFill>
        </p:spPr>
      </p:sp>
      <p:grpSp>
        <p:nvGrpSpPr>
          <p:cNvPr id="8" name="Group 8"/>
          <p:cNvGrpSpPr/>
          <p:nvPr/>
        </p:nvGrpSpPr>
        <p:grpSpPr>
          <a:xfrm>
            <a:off x="5620220" y="2454676"/>
            <a:ext cx="2983263" cy="1640845"/>
            <a:chOff x="64657" y="-745622"/>
            <a:chExt cx="3977684" cy="2049433"/>
          </a:xfrm>
        </p:grpSpPr>
        <p:sp>
          <p:nvSpPr>
            <p:cNvPr id="9" name="TextBox 9"/>
            <p:cNvSpPr txBox="1"/>
            <p:nvPr/>
          </p:nvSpPr>
          <p:spPr>
            <a:xfrm>
              <a:off x="64657" y="687784"/>
              <a:ext cx="3977684" cy="616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200" spc="640" dirty="0">
                  <a:solidFill>
                    <a:srgbClr val="292929"/>
                  </a:solidFill>
                  <a:latin typeface="Montserrat Light"/>
                </a:rPr>
                <a:t>54,53</a:t>
              </a:r>
              <a:r>
                <a:rPr lang="en-US" sz="1000" spc="640" dirty="0">
                  <a:solidFill>
                    <a:srgbClr val="292929"/>
                  </a:solidFill>
                  <a:latin typeface="Montserrat Light"/>
                </a:rPr>
                <a:t>tnCO2e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7368" y="-745622"/>
              <a:ext cx="3502948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1600" spc="50" dirty="0">
                  <a:solidFill>
                    <a:srgbClr val="292929"/>
                  </a:solidFill>
                  <a:latin typeface="Montserrat Light"/>
                </a:rPr>
                <a:t>SERVICIO FUENTES DE FILTRACIÓN</a:t>
              </a:r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D56C20AF-5CDE-4509-B78B-93B1117BDF3C}"/>
              </a:ext>
            </a:extLst>
          </p:cNvPr>
          <p:cNvSpPr txBox="1"/>
          <p:nvPr/>
        </p:nvSpPr>
        <p:spPr>
          <a:xfrm>
            <a:off x="1256948" y="3635607"/>
            <a:ext cx="2983263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200" spc="640" dirty="0">
                <a:solidFill>
                  <a:srgbClr val="292929"/>
                </a:solidFill>
                <a:latin typeface="Montserrat Light"/>
              </a:rPr>
              <a:t>183,62</a:t>
            </a:r>
            <a:r>
              <a:rPr lang="en-US" sz="1000" spc="640" dirty="0">
                <a:solidFill>
                  <a:srgbClr val="292929"/>
                </a:solidFill>
                <a:latin typeface="Montserrat Light"/>
              </a:rPr>
              <a:t>tnCO</a:t>
            </a:r>
            <a:r>
              <a:rPr lang="en-US" sz="800" spc="640" dirty="0">
                <a:solidFill>
                  <a:srgbClr val="292929"/>
                </a:solidFill>
                <a:latin typeface="Montserrat Light"/>
              </a:rPr>
              <a:t>2</a:t>
            </a:r>
            <a:r>
              <a:rPr lang="en-US" sz="900" spc="640" dirty="0">
                <a:solidFill>
                  <a:srgbClr val="292929"/>
                </a:solidFill>
                <a:latin typeface="Montserrat Light"/>
              </a:rPr>
              <a:t>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B686980-F024-4295-AD50-9C3F0D66BBAD}"/>
              </a:ext>
            </a:extLst>
          </p:cNvPr>
          <p:cNvSpPr txBox="1"/>
          <p:nvPr/>
        </p:nvSpPr>
        <p:spPr>
          <a:xfrm>
            <a:off x="1451202" y="2438400"/>
            <a:ext cx="262721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spc="50" dirty="0">
                <a:solidFill>
                  <a:srgbClr val="292929"/>
                </a:solidFill>
                <a:latin typeface="Montserrat Light"/>
              </a:rPr>
              <a:t>SERVICIO FUENTES CON BOTELLA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F65215-9199-4365-8A6E-D37A3FEFFED2}"/>
              </a:ext>
            </a:extLst>
          </p:cNvPr>
          <p:cNvSpPr txBox="1"/>
          <p:nvPr/>
        </p:nvSpPr>
        <p:spPr>
          <a:xfrm>
            <a:off x="3025227" y="6735089"/>
            <a:ext cx="348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EMISIONES CO2 DE CADA SERVICIO</a:t>
            </a:r>
          </a:p>
        </p:txBody>
      </p:sp>
    </p:spTree>
    <p:extLst>
      <p:ext uri="{BB962C8B-B14F-4D97-AF65-F5344CB8AC3E}">
        <p14:creationId xmlns:p14="http://schemas.microsoft.com/office/powerpoint/2010/main" val="183197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FBF0C70-C59B-4F65-B3BB-FE499B43FC9A}"/>
              </a:ext>
            </a:extLst>
          </p:cNvPr>
          <p:cNvSpPr txBox="1"/>
          <p:nvPr/>
        </p:nvSpPr>
        <p:spPr>
          <a:xfrm>
            <a:off x="304800" y="2133600"/>
            <a:ext cx="6477000" cy="2771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Nuestras Fuentes</a:t>
            </a:r>
          </a:p>
          <a:p>
            <a:pPr algn="l">
              <a:lnSpc>
                <a:spcPts val="4320"/>
              </a:lnSpc>
            </a:pPr>
            <a:endParaRPr lang="en-US" sz="4800" b="1" spc="640" dirty="0">
              <a:solidFill>
                <a:srgbClr val="F2F2F2"/>
              </a:solidFill>
              <a:latin typeface="Montserrat Light"/>
            </a:endParaRPr>
          </a:p>
          <a:p>
            <a:pPr algn="l">
              <a:lnSpc>
                <a:spcPts val="4320"/>
              </a:lnSpc>
            </a:pPr>
            <a:r>
              <a:rPr lang="en-US" sz="4800" b="1" spc="640" dirty="0">
                <a:solidFill>
                  <a:srgbClr val="F2F2F2"/>
                </a:solidFill>
                <a:latin typeface="Montserrat Light"/>
              </a:rPr>
              <a:t>Para Empresa y Hogar</a:t>
            </a:r>
          </a:p>
        </p:txBody>
      </p:sp>
      <p:pic>
        <p:nvPicPr>
          <p:cNvPr id="5" name="16 Imagen">
            <a:extLst>
              <a:ext uri="{FF2B5EF4-FFF2-40B4-BE49-F238E27FC236}">
                <a16:creationId xmlns:a16="http://schemas.microsoft.com/office/drawing/2014/main" id="{FEC155D9-48FF-47E8-86A4-01B38F75A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88"/>
          <a:stretch>
            <a:fillRect/>
          </a:stretch>
        </p:blipFill>
        <p:spPr bwMode="auto">
          <a:xfrm>
            <a:off x="7162800" y="2362200"/>
            <a:ext cx="1676400" cy="486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02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404" t="3175" r="8404" b="3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4860" y="952809"/>
            <a:ext cx="8183880" cy="5640395"/>
          </a:xfrm>
          <a:prstGeom prst="rect">
            <a:avLst/>
          </a:prstGeom>
          <a:solidFill>
            <a:srgbClr val="292929"/>
          </a:solidFill>
        </p:spPr>
      </p:sp>
      <p:grpSp>
        <p:nvGrpSpPr>
          <p:cNvPr id="3" name="Group 3"/>
          <p:cNvGrpSpPr/>
          <p:nvPr/>
        </p:nvGrpSpPr>
        <p:grpSpPr>
          <a:xfrm>
            <a:off x="1143000" y="2714465"/>
            <a:ext cx="4366596" cy="2035685"/>
            <a:chOff x="-194569" y="-362260"/>
            <a:chExt cx="5207743" cy="2679044"/>
          </a:xfrm>
        </p:grpSpPr>
        <p:sp>
          <p:nvSpPr>
            <p:cNvPr id="4" name="TextBox 4"/>
            <p:cNvSpPr txBox="1"/>
            <p:nvPr/>
          </p:nvSpPr>
          <p:spPr>
            <a:xfrm>
              <a:off x="-194569" y="-362260"/>
              <a:ext cx="5207743" cy="26790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pc="18" dirty="0">
                  <a:solidFill>
                    <a:schemeClr val="bg1"/>
                  </a:solidFill>
                  <a:latin typeface="Montserrat Light"/>
                </a:rPr>
                <a:t>Fuente sostenible que purifica el agua de la Red y ofrece agua de gran calidad con solo pulsar un botón.</a:t>
              </a:r>
            </a:p>
            <a:p>
              <a:pPr algn="ctr">
                <a:lnSpc>
                  <a:spcPts val="2253"/>
                </a:lnSpc>
              </a:pPr>
              <a:r>
                <a:rPr lang="es-ES" spc="18" dirty="0">
                  <a:solidFill>
                    <a:schemeClr val="bg1"/>
                  </a:solidFill>
                  <a:latin typeface="Montserrat Light"/>
                </a:rPr>
                <a:t>Con sensor de detección de fugas.</a:t>
              </a:r>
            </a:p>
            <a:p>
              <a:pPr algn="ctr">
                <a:lnSpc>
                  <a:spcPts val="2253"/>
                </a:lnSpc>
              </a:pPr>
              <a:r>
                <a:rPr lang="es-ES" spc="18" dirty="0">
                  <a:solidFill>
                    <a:schemeClr val="bg1"/>
                  </a:solidFill>
                  <a:latin typeface="Montserrat Light"/>
                </a:rPr>
                <a:t>Monitor LED control Temperatura y</a:t>
              </a:r>
            </a:p>
            <a:p>
              <a:pPr algn="ctr">
                <a:lnSpc>
                  <a:spcPts val="2253"/>
                </a:lnSpc>
              </a:pPr>
              <a:r>
                <a:rPr lang="es-ES" spc="18" dirty="0">
                  <a:solidFill>
                    <a:schemeClr val="bg1"/>
                  </a:solidFill>
                  <a:latin typeface="Montserrat Light"/>
                </a:rPr>
                <a:t>Sistema de bloqueo del Agua caliente.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42500"/>
              <a:ext cx="4258481" cy="138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54204" y="943284"/>
            <a:ext cx="3493253" cy="55780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A5ABE9-A0F3-4E37-99C5-C20914F2004D}"/>
              </a:ext>
            </a:extLst>
          </p:cNvPr>
          <p:cNvSpPr txBox="1"/>
          <p:nvPr/>
        </p:nvSpPr>
        <p:spPr>
          <a:xfrm>
            <a:off x="2683570" y="1957433"/>
            <a:ext cx="10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FC 400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744485E1F3F0F49987E504D5226FF48" ma:contentTypeVersion="8" ma:contentTypeDescription="Crear nuevo documento." ma:contentTypeScope="" ma:versionID="9b2fe16ecba8b54f16823d64d2d5b8d6">
  <xsd:schema xmlns:xsd="http://www.w3.org/2001/XMLSchema" xmlns:xs="http://www.w3.org/2001/XMLSchema" xmlns:p="http://schemas.microsoft.com/office/2006/metadata/properties" xmlns:ns2="42612392-748e-440c-85c9-70e48f843c71" xmlns:ns3="3f638878-106a-4aef-956d-0d0473745a8f" targetNamespace="http://schemas.microsoft.com/office/2006/metadata/properties" ma:root="true" ma:fieldsID="85458b6667afcd563f7cea963797ab62" ns2:_="" ns3:_="">
    <xsd:import namespace="42612392-748e-440c-85c9-70e48f843c71"/>
    <xsd:import namespace="3f638878-106a-4aef-956d-0d0473745a8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12392-748e-440c-85c9-70e48f843c7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38878-106a-4aef-956d-0d0473745a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2612392-748e-440c-85c9-70e48f843c71">HU2J7KACHZRA-466897599-9829</_dlc_DocId>
    <_dlc_DocIdUrl xmlns="42612392-748e-440c-85c9-70e48f843c71">
      <Url>https://acquajetsemae.sharepoint.com/sites/archivo/_layouts/15/DocIdRedir.aspx?ID=HU2J7KACHZRA-466897599-9829</Url>
      <Description>HU2J7KACHZRA-466897599-9829</Description>
    </_dlc_DocIdUrl>
  </documentManagement>
</p:properties>
</file>

<file path=customXml/itemProps1.xml><?xml version="1.0" encoding="utf-8"?>
<ds:datastoreItem xmlns:ds="http://schemas.openxmlformats.org/officeDocument/2006/customXml" ds:itemID="{84D490CC-5618-4EE5-B691-C9743023E5BC}"/>
</file>

<file path=customXml/itemProps2.xml><?xml version="1.0" encoding="utf-8"?>
<ds:datastoreItem xmlns:ds="http://schemas.openxmlformats.org/officeDocument/2006/customXml" ds:itemID="{B7E9E601-ABB1-4C41-AA43-FB890CAC520F}"/>
</file>

<file path=customXml/itemProps3.xml><?xml version="1.0" encoding="utf-8"?>
<ds:datastoreItem xmlns:ds="http://schemas.openxmlformats.org/officeDocument/2006/customXml" ds:itemID="{C7A7038C-11F4-4166-9501-AA28DC1652AA}"/>
</file>

<file path=customXml/itemProps4.xml><?xml version="1.0" encoding="utf-8"?>
<ds:datastoreItem xmlns:ds="http://schemas.openxmlformats.org/officeDocument/2006/customXml" ds:itemID="{91A31E97-E99F-4B84-91A4-F78F1138E980}"/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586</Words>
  <Application>Microsoft Office PowerPoint</Application>
  <PresentationFormat>Personalizado</PresentationFormat>
  <Paragraphs>130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Montserrat Classic</vt:lpstr>
      <vt:lpstr>Open Sans</vt:lpstr>
      <vt:lpstr>Arial</vt:lpstr>
      <vt:lpstr>Arimo</vt:lpstr>
      <vt:lpstr>Arial Narrow</vt:lpstr>
      <vt:lpstr>Montserrat Light</vt:lpstr>
      <vt:lpstr>Libre Baskerville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Minimalist Photo Collage Architecture Presentation</dc:title>
  <dc:creator>Olga Beatriz Cuervo Vazquez</dc:creator>
  <cp:lastModifiedBy>Olga Beatriz Cuervo Vazquez</cp:lastModifiedBy>
  <cp:revision>63</cp:revision>
  <dcterms:created xsi:type="dcterms:W3CDTF">2006-08-16T00:00:00Z</dcterms:created>
  <dcterms:modified xsi:type="dcterms:W3CDTF">2019-10-11T12:31:24Z</dcterms:modified>
  <dc:identifier>DADmYqi0rQU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0x010100D744485E1F3F0F49987E504D5226FF48</vt:lpwstr>
  </property>
  <property fmtid="{D5CDD505-2E9C-101B-9397-08002B2CF9AE}" pid="3" name="_dlc_DocIdItemGuid">
    <vt:lpwstr>1f154f29-3dd7-44c7-9e4b-930a3e714846</vt:lpwstr>
  </property>
</Properties>
</file>